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52F0F-387A-408A-9F2B-7E52C444084A}" v="869" dt="2024-01-18T20:51:47.006"/>
    <p1510:client id="{E0EA7FD2-F498-B648-C898-D6F5FD886414}" v="453" dt="2024-01-19T14:37:06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B3B605-896A-D61D-BEF9-1DCDB35BD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28741"/>
              </p:ext>
            </p:extLst>
          </p:nvPr>
        </p:nvGraphicFramePr>
        <p:xfrm>
          <a:off x="10294188" y="1337094"/>
          <a:ext cx="1235167" cy="97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167">
                  <a:extLst>
                    <a:ext uri="{9D8B030D-6E8A-4147-A177-3AD203B41FA5}">
                      <a16:colId xmlns:a16="http://schemas.microsoft.com/office/drawing/2014/main" val="951394604"/>
                    </a:ext>
                  </a:extLst>
                </a:gridCol>
              </a:tblGrid>
              <a:tr h="9774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2          4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He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hélium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297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0DEB9C-06A7-B2D2-3A71-BCC65CDC1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584751"/>
              </p:ext>
            </p:extLst>
          </p:nvPr>
        </p:nvGraphicFramePr>
        <p:xfrm>
          <a:off x="618226" y="2099094"/>
          <a:ext cx="2502378" cy="3760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189">
                  <a:extLst>
                    <a:ext uri="{9D8B030D-6E8A-4147-A177-3AD203B41FA5}">
                      <a16:colId xmlns:a16="http://schemas.microsoft.com/office/drawing/2014/main" val="2010335935"/>
                    </a:ext>
                  </a:extLst>
                </a:gridCol>
                <a:gridCol w="1251189">
                  <a:extLst>
                    <a:ext uri="{9D8B030D-6E8A-4147-A177-3AD203B41FA5}">
                      <a16:colId xmlns:a16="http://schemas.microsoft.com/office/drawing/2014/main" val="2116126315"/>
                    </a:ext>
                  </a:extLst>
                </a:gridCol>
              </a:tblGrid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3           7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Li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lithium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4            9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Be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béryllium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932463"/>
                  </a:ext>
                </a:extLst>
              </a:tr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11       23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Na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12         24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Mg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magnésium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77830"/>
                  </a:ext>
                </a:extLst>
              </a:tr>
              <a:tr h="1253637">
                <a:tc>
                  <a:txBody>
                    <a:bodyPr/>
                    <a:lstStyle/>
                    <a:p>
                      <a:r>
                        <a:rPr lang="en-US" dirty="0"/>
                        <a:t>19        39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potassium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20        40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Ca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calcium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9459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877120-555A-2EA6-9116-05F93E3A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04"/>
              </p:ext>
            </p:extLst>
          </p:nvPr>
        </p:nvGraphicFramePr>
        <p:xfrm>
          <a:off x="4902679" y="2415396"/>
          <a:ext cx="6741384" cy="23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564">
                  <a:extLst>
                    <a:ext uri="{9D8B030D-6E8A-4147-A177-3AD203B41FA5}">
                      <a16:colId xmlns:a16="http://schemas.microsoft.com/office/drawing/2014/main" val="1779664496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2702056269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3202925300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1904038634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1924913213"/>
                    </a:ext>
                  </a:extLst>
                </a:gridCol>
                <a:gridCol w="1123564">
                  <a:extLst>
                    <a:ext uri="{9D8B030D-6E8A-4147-A177-3AD203B41FA5}">
                      <a16:colId xmlns:a16="http://schemas.microsoft.com/office/drawing/2014/main" val="2471960114"/>
                    </a:ext>
                  </a:extLst>
                </a:gridCol>
              </a:tblGrid>
              <a:tr h="1133128">
                <a:tc>
                  <a:txBody>
                    <a:bodyPr/>
                    <a:lstStyle/>
                    <a:p>
                      <a:r>
                        <a:rPr lang="en-US" dirty="0"/>
                        <a:t>5         11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B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Bore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6      12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C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carbone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7        14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N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Azote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8         16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O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Oxygène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9           19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F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Fluor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10       20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Ne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Néon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155616"/>
                  </a:ext>
                </a:extLst>
              </a:tr>
              <a:tr h="1133128">
                <a:tc>
                  <a:txBody>
                    <a:bodyPr/>
                    <a:lstStyle/>
                    <a:p>
                      <a:r>
                        <a:rPr lang="en-US" dirty="0"/>
                        <a:t>13       27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Al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aluminium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14     28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Si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silicium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15      31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P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phosphore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16      32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S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soufre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17        35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Cl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chlore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18       40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</a:t>
                      </a:r>
                      <a:r>
                        <a:rPr lang="en-US" dirty="0" err="1"/>
                        <a:t>Ar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dirty="0"/>
                        <a:t>argon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1545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4FFD1C-A82E-6E82-FB32-7A130E0AE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162168"/>
              </p:ext>
            </p:extLst>
          </p:nvPr>
        </p:nvGraphicFramePr>
        <p:xfrm>
          <a:off x="1078301" y="733245"/>
          <a:ext cx="1232583" cy="107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583">
                  <a:extLst>
                    <a:ext uri="{9D8B030D-6E8A-4147-A177-3AD203B41FA5}">
                      <a16:colId xmlns:a16="http://schemas.microsoft.com/office/drawing/2014/main" val="1041235890"/>
                    </a:ext>
                  </a:extLst>
                </a:gridCol>
              </a:tblGrid>
              <a:tr h="1074330">
                <a:tc>
                  <a:txBody>
                    <a:bodyPr/>
                    <a:lstStyle/>
                    <a:p>
                      <a:r>
                        <a:rPr lang="en-US" dirty="0"/>
                        <a:t>1               1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        H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hydrogène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6204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DCA145C-64BB-B781-67CE-79E03B02D13A}"/>
              </a:ext>
            </a:extLst>
          </p:cNvPr>
          <p:cNvSpPr txBox="1"/>
          <p:nvPr/>
        </p:nvSpPr>
        <p:spPr>
          <a:xfrm>
            <a:off x="10797702" y="5398851"/>
            <a:ext cx="131323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Gaz </a:t>
            </a:r>
            <a:r>
              <a:rPr lang="en-US" dirty="0" err="1">
                <a:ea typeface="Calibri"/>
                <a:cs typeface="Calibri"/>
              </a:rPr>
              <a:t>inertes</a:t>
            </a:r>
            <a:endParaRPr lang="en-US" dirty="0" err="1"/>
          </a:p>
          <a:p>
            <a:r>
              <a:rPr lang="en-US" dirty="0">
                <a:ea typeface="Calibri"/>
                <a:cs typeface="Calibri"/>
              </a:rPr>
              <a:t>Gaz </a:t>
            </a:r>
            <a:r>
              <a:rPr lang="en-US" dirty="0" err="1">
                <a:ea typeface="Calibri"/>
                <a:cs typeface="Calibri"/>
              </a:rPr>
              <a:t>rares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A48217-5257-362A-2BD8-66F67FCD2FE9}"/>
              </a:ext>
            </a:extLst>
          </p:cNvPr>
          <p:cNvSpPr txBox="1"/>
          <p:nvPr/>
        </p:nvSpPr>
        <p:spPr>
          <a:xfrm rot="-2580000">
            <a:off x="9493950" y="5425157"/>
            <a:ext cx="160506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halogène</a:t>
            </a:r>
            <a:endParaRPr lang="en-US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3B980B-A125-4800-E99A-DD8E506AEE35}"/>
              </a:ext>
            </a:extLst>
          </p:cNvPr>
          <p:cNvSpPr txBox="1"/>
          <p:nvPr/>
        </p:nvSpPr>
        <p:spPr>
          <a:xfrm>
            <a:off x="7084366" y="5145871"/>
            <a:ext cx="25533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ea typeface="Calibri"/>
                <a:cs typeface="Calibri"/>
              </a:rPr>
              <a:t>métalloides</a:t>
            </a:r>
            <a:endParaRPr lang="en-US" sz="2800" err="1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CAC46D1-5B5F-D76D-0B6A-C912DA4BA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16498"/>
              </p:ext>
            </p:extLst>
          </p:nvPr>
        </p:nvGraphicFramePr>
        <p:xfrm>
          <a:off x="4816414" y="2544792"/>
          <a:ext cx="208280" cy="976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9760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F612030-8E09-7912-820F-588C6A042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131603"/>
              </p:ext>
            </p:extLst>
          </p:nvPr>
        </p:nvGraphicFramePr>
        <p:xfrm>
          <a:off x="5822830" y="3623094"/>
          <a:ext cx="208280" cy="976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9760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B3955F6-D714-5D29-208C-B96427066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14416"/>
              </p:ext>
            </p:extLst>
          </p:nvPr>
        </p:nvGraphicFramePr>
        <p:xfrm>
          <a:off x="4902679" y="3335547"/>
          <a:ext cx="112004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047">
                  <a:extLst>
                    <a:ext uri="{9D8B030D-6E8A-4147-A177-3AD203B41FA5}">
                      <a16:colId xmlns:a16="http://schemas.microsoft.com/office/drawing/2014/main" val="4186070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5674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FEF8422-062C-E58B-F871-A87C3A17EBB9}"/>
              </a:ext>
            </a:extLst>
          </p:cNvPr>
          <p:cNvSpPr txBox="1"/>
          <p:nvPr/>
        </p:nvSpPr>
        <p:spPr>
          <a:xfrm>
            <a:off x="8398564" y="1739348"/>
            <a:ext cx="17062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Non-</a:t>
            </a:r>
            <a:r>
              <a:rPr lang="en-US" dirty="0" err="1">
                <a:ea typeface="Calibri"/>
                <a:cs typeface="Calibri"/>
              </a:rPr>
              <a:t>metaux</a:t>
            </a:r>
            <a:endParaRPr lang="en-US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A18497-DDA4-3054-1016-312B6D3A601E}"/>
              </a:ext>
            </a:extLst>
          </p:cNvPr>
          <p:cNvSpPr txBox="1"/>
          <p:nvPr/>
        </p:nvSpPr>
        <p:spPr>
          <a:xfrm>
            <a:off x="3334298" y="1079239"/>
            <a:ext cx="1079864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03CC57-66A1-E8FF-AC58-A8B87C196622}"/>
              </a:ext>
            </a:extLst>
          </p:cNvPr>
          <p:cNvSpPr txBox="1"/>
          <p:nvPr/>
        </p:nvSpPr>
        <p:spPr>
          <a:xfrm>
            <a:off x="762000" y="6062870"/>
            <a:ext cx="1258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alcalin</a:t>
            </a:r>
            <a:endParaRPr lang="en-US" dirty="0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6F6288-CF4C-14E0-C5C0-742D9E60E2A8}"/>
              </a:ext>
            </a:extLst>
          </p:cNvPr>
          <p:cNvSpPr txBox="1"/>
          <p:nvPr/>
        </p:nvSpPr>
        <p:spPr>
          <a:xfrm>
            <a:off x="2932043" y="5963477"/>
            <a:ext cx="1639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Alino-</a:t>
            </a:r>
            <a:r>
              <a:rPr lang="en-US" dirty="0" err="1">
                <a:ea typeface="Calibri"/>
                <a:cs typeface="Calibri"/>
              </a:rPr>
              <a:t>terreux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231</cp:revision>
  <dcterms:created xsi:type="dcterms:W3CDTF">2024-01-18T20:07:57Z</dcterms:created>
  <dcterms:modified xsi:type="dcterms:W3CDTF">2024-02-05T14:21:10Z</dcterms:modified>
</cp:coreProperties>
</file>